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483" r:id="rId3"/>
    <p:sldId id="462" r:id="rId4"/>
    <p:sldId id="485" r:id="rId5"/>
    <p:sldId id="405" r:id="rId6"/>
    <p:sldId id="466" r:id="rId7"/>
    <p:sldId id="467" r:id="rId8"/>
    <p:sldId id="468" r:id="rId9"/>
    <p:sldId id="488" r:id="rId10"/>
    <p:sldId id="469" r:id="rId11"/>
    <p:sldId id="493" r:id="rId12"/>
    <p:sldId id="491" r:id="rId13"/>
    <p:sldId id="495" r:id="rId14"/>
    <p:sldId id="496" r:id="rId15"/>
    <p:sldId id="508" r:id="rId16"/>
    <p:sldId id="497" r:id="rId17"/>
    <p:sldId id="498" r:id="rId18"/>
    <p:sldId id="470" r:id="rId19"/>
    <p:sldId id="487" r:id="rId20"/>
    <p:sldId id="472" r:id="rId21"/>
    <p:sldId id="473" r:id="rId22"/>
    <p:sldId id="492" r:id="rId23"/>
    <p:sldId id="502" r:id="rId24"/>
    <p:sldId id="503" r:id="rId25"/>
    <p:sldId id="474" r:id="rId26"/>
    <p:sldId id="507" r:id="rId27"/>
    <p:sldId id="490" r:id="rId28"/>
    <p:sldId id="494" r:id="rId29"/>
    <p:sldId id="499" r:id="rId30"/>
    <p:sldId id="506" r:id="rId31"/>
    <p:sldId id="500" r:id="rId32"/>
    <p:sldId id="501" r:id="rId33"/>
    <p:sldId id="475" r:id="rId34"/>
    <p:sldId id="478" r:id="rId35"/>
    <p:sldId id="459" r:id="rId36"/>
    <p:sldId id="509" r:id="rId37"/>
    <p:sldId id="510" r:id="rId38"/>
    <p:sldId id="511" r:id="rId39"/>
    <p:sldId id="480" r:id="rId40"/>
    <p:sldId id="484" r:id="rId4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5487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10" autoAdjust="0"/>
    <p:restoredTop sz="76882" autoAdjust="0"/>
  </p:normalViewPr>
  <p:slideViewPr>
    <p:cSldViewPr snapToGrid="0" snapToObjects="1">
      <p:cViewPr>
        <p:scale>
          <a:sx n="100" d="100"/>
          <a:sy n="100" d="100"/>
        </p:scale>
        <p:origin x="-23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C3E5442-3406-4A22-992D-6B01647924AF}" type="datetimeFigureOut">
              <a:rPr lang="en-US"/>
              <a:pPr>
                <a:defRPr/>
              </a:pPr>
              <a:t>8/5/15</a:t>
            </a:fld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087C73-F0B4-41B6-B4E5-9B2C1747CB6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1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4887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7C73-F0B4-41B6-B4E5-9B2C1747CB6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47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the current landscape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… So many new products hitting the streets… Smart Home is here / So many personal devices / …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Light Bulbs, Home Appliances, Lighting &amp; Energy Control Systems.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7C73-F0B4-41B6-B4E5-9B2C1747CB6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6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Add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038CE-E707-9548-BD8B-DF87D4C03A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5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Piper </a:t>
            </a:r>
            <a:r>
              <a:rPr lang="en-US" baseline="0" dirty="0" smtClean="0"/>
              <a:t>Night Vision Camera and Home Automation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7C73-F0B4-41B6-B4E5-9B2C1747CB6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44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1)</a:t>
            </a:r>
            <a:r>
              <a:rPr lang="en-US" baseline="0" dirty="0" smtClean="0"/>
              <a:t> MX25L32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PIC32MX5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7C73-F0B4-41B6-B4E5-9B2C1747CB6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83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7C73-F0B4-41B6-B4E5-9B2C1747CB6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19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7C73-F0B4-41B6-B4E5-9B2C1747CB6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3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owerPoint_Template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>
            <a:normAutofit/>
          </a:bodyPr>
          <a:lstStyle>
            <a:lvl1pPr>
              <a:defRPr sz="2400" spc="600" baseline="0">
                <a:solidFill>
                  <a:schemeClr val="bg1"/>
                </a:solidFill>
                <a:effectLst>
                  <a:outerShdw blurRad="317500" dist="38100" dir="2700000">
                    <a:srgbClr val="000000">
                      <a:alpha val="28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98491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154876"/>
                </a:solidFill>
                <a:latin typeface="Lubalin Graph"/>
                <a:cs typeface="Lubalin Grap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EBBD2-CCBE-4815-9EC2-A37C8179583F}" type="datetime1">
              <a:rPr lang="en-US"/>
              <a:pPr>
                <a:defRPr/>
              </a:pPr>
              <a:t>8/5/15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930EC5-8767-4544-BDE8-54A870825D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884F9-217B-4959-A7CB-FAB80DC586D7}" type="datetime1">
              <a:rPr lang="en-US"/>
              <a:pPr>
                <a:defRPr/>
              </a:pPr>
              <a:t>8/5/15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DEC6C2-F5D5-40A4-AA39-48E9C965A4A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38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A3668-A750-4327-87C7-FC3BC324E70F}" type="datetime1">
              <a:rPr lang="en-US"/>
              <a:pPr>
                <a:defRPr/>
              </a:pPr>
              <a:t>8/5/15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3FC545-CFB4-4CE9-AD8E-36850DC841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8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E5640-F8AA-4F57-BDEB-BF78BD0EA844}" type="datetime1">
              <a:rPr lang="en-US"/>
              <a:pPr>
                <a:defRPr/>
              </a:pPr>
              <a:t>8/5/15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D7847-C423-49A0-900A-828B0E7278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0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2B6C1-FBA1-4CCE-8CD3-8C60CED19F04}" type="datetime1">
              <a:rPr lang="en-US"/>
              <a:pPr>
                <a:defRPr/>
              </a:pPr>
              <a:t>8/5/15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A7BED-C44D-46B5-8B82-6F99BE4882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A77BD-C9AA-461E-87A2-038986792CB1}" type="datetime1">
              <a:rPr lang="en-US"/>
              <a:pPr>
                <a:defRPr/>
              </a:pPr>
              <a:t>8/5/15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2EAFDB-E286-445F-9803-49B304040B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4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181B-1C5B-4E13-8069-FC35B5EFC34C}" type="datetime1">
              <a:rPr lang="en-US"/>
              <a:pPr>
                <a:defRPr/>
              </a:pPr>
              <a:t>8/5/15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5C9040-7A32-45A1-9EDB-9ACDB17BFB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0166D-7186-449C-965B-39CC014F3B3F}" type="datetime1">
              <a:rPr lang="en-US"/>
              <a:pPr>
                <a:defRPr/>
              </a:pPr>
              <a:t>8/5/15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0EF23D-9A69-48CB-89FD-7BB4F7C59D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262B7-798D-4F82-B179-CB5EFF44DB56}" type="datetime1">
              <a:rPr lang="en-US"/>
              <a:pPr>
                <a:defRPr/>
              </a:pPr>
              <a:t>8/5/15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71B12B-03FD-4CFD-B3B4-A0DC8F3D58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0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2EA1E-A1D9-4DEC-AD2F-163A01389357}" type="datetime1">
              <a:rPr lang="en-US"/>
              <a:pPr>
                <a:defRPr/>
              </a:pPr>
              <a:t>8/5/15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0BCCFE-E470-4858-A8CE-2D6525796C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6BE19-5914-4125-AF83-AFBAC1DD5981}" type="datetime1">
              <a:rPr lang="en-US"/>
              <a:pPr>
                <a:defRPr/>
              </a:pPr>
              <a:t>8/5/15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173677-510F-4A2B-B4A4-627E3873A4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2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PowerPoint_Template-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E17C771-F63A-4F96-8CDA-FD547F5129C8}" type="datetime1">
              <a:rPr lang="en-US"/>
              <a:pPr>
                <a:defRPr/>
              </a:pPr>
              <a:t>8/5/15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ISE Confidential - not for distribution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5DA6CAF2-C3F3-4B31-BE56-C45CF016D7D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154876"/>
          </a:solidFill>
          <a:latin typeface="ITCFranklinGothic LT Book" pitchFamily="2" charset="0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154876"/>
          </a:solidFill>
          <a:latin typeface="ITCFranklinGothic LT Book" pitchFamily="2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154876"/>
          </a:solidFill>
          <a:latin typeface="ITCFranklinGothic LT Book" pitchFamily="2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154876"/>
          </a:solidFill>
          <a:latin typeface="ITCFranklinGothic LT Book" pitchFamily="2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154876"/>
          </a:solidFill>
          <a:latin typeface="ITCFranklinGothic LT Book" pitchFamily="2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rgbClr val="154876"/>
          </a:solidFill>
          <a:latin typeface="ITCFranklinGothic LT Book" pitchFamily="2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rgbClr val="154876"/>
          </a:solidFill>
          <a:latin typeface="ITCFranklinGothic LT Book" pitchFamily="2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rgbClr val="154876"/>
          </a:solidFill>
          <a:latin typeface="ITCFranklinGothic LT Book" pitchFamily="2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rgbClr val="154876"/>
          </a:solidFill>
          <a:latin typeface="ITCFranklinGothic LT Book" pitchFamily="2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62626"/>
          </a:solidFill>
          <a:latin typeface="ITCFranklinGothic LT Book" pitchFamily="2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62626"/>
          </a:solidFill>
          <a:latin typeface="ITCFranklinGothic LT Book" pitchFamily="2" charset="0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ITCFranklinGothic LT Book" pitchFamily="2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62626"/>
          </a:solidFill>
          <a:latin typeface="ITCFranklinGothic LT Book" pitchFamily="2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62626"/>
          </a:solidFill>
          <a:latin typeface="ITCFranklinGothic LT Book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schultz@securityevaluators.com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ttys0.com/" TargetMode="External"/><Relationship Id="rId4" Type="http://schemas.openxmlformats.org/officeDocument/2006/relationships/hyperlink" Target="https://dontstuffbeansupyournose.com" TargetMode="External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47h3r/firmware_collection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curityevaluator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err="1" smtClean="0"/>
              <a:t>Pwning</a:t>
            </a:r>
            <a:r>
              <a:rPr lang="en-US" sz="2800" dirty="0" smtClean="0"/>
              <a:t> </a:t>
            </a:r>
            <a:r>
              <a:rPr lang="en-US" sz="2800" dirty="0" err="1" smtClean="0"/>
              <a:t>IoT</a:t>
            </a:r>
            <a:r>
              <a:rPr lang="en-US" sz="2800" dirty="0" smtClean="0"/>
              <a:t> via Hardware Attacks</a:t>
            </a:r>
            <a:endParaRPr lang="en-US" sz="2800" b="1" dirty="0" smtClean="0">
              <a:effectLst/>
              <a:latin typeface="+mj-lt"/>
            </a:endParaRPr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0" y="3600452"/>
            <a:ext cx="9144000" cy="120014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Lubalin Graph"/>
              </a:rPr>
              <a:t>Chase Schultz, Senior Security Consultant </a:t>
            </a:r>
            <a:br>
              <a:rPr lang="en-US" dirty="0" smtClean="0">
                <a:ea typeface="Lubalin Graph"/>
              </a:rPr>
            </a:br>
            <a:r>
              <a:rPr lang="en-US" dirty="0" smtClean="0">
                <a:ea typeface="Lubalin Graph"/>
              </a:rPr>
              <a:t>   </a:t>
            </a:r>
            <a:r>
              <a:rPr lang="en-US" dirty="0" smtClean="0">
                <a:ea typeface="Lubalin Graph"/>
                <a:hlinkClick r:id="rId3"/>
              </a:rPr>
              <a:t>cschultz@securityevaluators.com</a:t>
            </a:r>
            <a:endParaRPr lang="en-US" dirty="0" smtClean="0">
              <a:ea typeface="Lubalin Graph"/>
            </a:endParaRPr>
          </a:p>
        </p:txBody>
      </p:sp>
      <p:pic>
        <p:nvPicPr>
          <p:cNvPr id="5" name="Picture 4" descr="DEFCON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636" y="1070004"/>
            <a:ext cx="2375900" cy="486630"/>
          </a:xfrm>
          <a:prstGeom prst="rect">
            <a:avLst/>
          </a:prstGeom>
        </p:spPr>
      </p:pic>
      <p:pic>
        <p:nvPicPr>
          <p:cNvPr id="4" name="Picture 3" descr="markThumbnail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365126"/>
            <a:ext cx="1765300" cy="176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of the Trade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IMG_08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681164"/>
            <a:ext cx="66675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126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52400"/>
            <a:ext cx="8801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9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ISE Confidential - not for distribution</a:t>
            </a:r>
            <a:endParaRPr lang="en-US"/>
          </a:p>
        </p:txBody>
      </p:sp>
      <p:pic>
        <p:nvPicPr>
          <p:cNvPr id="6" name="Picture 5" descr="IMG_09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3200"/>
            <a:ext cx="8763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14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88900"/>
            <a:ext cx="8801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1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14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01600"/>
            <a:ext cx="88392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4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G_09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4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G_14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05222"/>
            <a:ext cx="8839200" cy="55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0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ISE Confidential - not for distribution</a:t>
            </a:r>
            <a:endParaRPr lang="en-US"/>
          </a:p>
        </p:txBody>
      </p:sp>
      <p:pic>
        <p:nvPicPr>
          <p:cNvPr id="5" name="Picture 4" descr="IMG_14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91030"/>
            <a:ext cx="8788400" cy="5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3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 Attacks (Methodology)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91059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0) </a:t>
            </a:r>
            <a:r>
              <a:rPr lang="en-US" sz="2000" dirty="0" smtClean="0"/>
              <a:t>	Open </a:t>
            </a:r>
            <a:r>
              <a:rPr lang="en-US" sz="2000" dirty="0"/>
              <a:t>the device, void your warranty, and join the exploitation party</a:t>
            </a:r>
            <a:r>
              <a:rPr lang="en-US" sz="2000" dirty="0" smtClean="0"/>
              <a:t>.</a:t>
            </a:r>
          </a:p>
          <a:p>
            <a:pPr marL="514350" indent="-514350">
              <a:buAutoNum type="arabicParenR"/>
            </a:pPr>
            <a:r>
              <a:rPr lang="en-US" sz="2000" dirty="0" smtClean="0"/>
              <a:t>Identify </a:t>
            </a:r>
            <a:r>
              <a:rPr lang="en-US" sz="2000" dirty="0"/>
              <a:t>Device, hardware revisions, document hardware </a:t>
            </a:r>
            <a:r>
              <a:rPr lang="en-US" sz="2000" dirty="0" smtClean="0"/>
              <a:t>components</a:t>
            </a:r>
          </a:p>
          <a:p>
            <a:pPr marL="514350" indent="-514350">
              <a:buAutoNum type="arabicParenR"/>
            </a:pPr>
            <a:r>
              <a:rPr lang="en-US" sz="2000" dirty="0" smtClean="0"/>
              <a:t>Research </a:t>
            </a:r>
            <a:r>
              <a:rPr lang="en-US" sz="2000" dirty="0"/>
              <a:t>chip datasheets - figure out </a:t>
            </a:r>
            <a:r>
              <a:rPr lang="en-US" sz="2000" dirty="0" smtClean="0"/>
              <a:t>features</a:t>
            </a:r>
          </a:p>
          <a:p>
            <a:pPr marL="514350" indent="-514350">
              <a:buAutoNum type="arabicParenR"/>
            </a:pPr>
            <a:r>
              <a:rPr lang="en-US" sz="2000" dirty="0"/>
              <a:t>Identify hardware communication interfaces </a:t>
            </a:r>
            <a:r>
              <a:rPr lang="en-US" sz="2000" dirty="0" smtClean="0"/>
              <a:t>possibilities</a:t>
            </a:r>
          </a:p>
          <a:p>
            <a:pPr marL="514350" indent="-514350">
              <a:buAutoNum type="arabicParenR"/>
            </a:pPr>
            <a:r>
              <a:rPr lang="en-US" sz="2000" dirty="0" smtClean="0"/>
              <a:t>Continuity </a:t>
            </a:r>
            <a:r>
              <a:rPr lang="en-US" sz="2000" dirty="0"/>
              <a:t>Testing and Electrical </a:t>
            </a:r>
            <a:r>
              <a:rPr lang="en-US" sz="2000" dirty="0" err="1"/>
              <a:t>Pinout</a:t>
            </a:r>
            <a:r>
              <a:rPr lang="en-US" sz="2000" dirty="0"/>
              <a:t> </a:t>
            </a:r>
            <a:r>
              <a:rPr lang="en-US" sz="2000" dirty="0" smtClean="0"/>
              <a:t>Reversing</a:t>
            </a:r>
          </a:p>
          <a:p>
            <a:pPr marL="514350" indent="-514350">
              <a:buAutoNum type="arabicParenR"/>
            </a:pPr>
            <a:r>
              <a:rPr lang="en-US" sz="2000" dirty="0" smtClean="0"/>
              <a:t>Identifying </a:t>
            </a:r>
            <a:r>
              <a:rPr lang="en-US" sz="2000" dirty="0" err="1"/>
              <a:t>wireline</a:t>
            </a:r>
            <a:r>
              <a:rPr lang="en-US" sz="2000" dirty="0"/>
              <a:t> protocol logic (How the hell do I talk to these chips?</a:t>
            </a:r>
            <a:r>
              <a:rPr lang="en-US" sz="2000" dirty="0" smtClean="0"/>
              <a:t>)</a:t>
            </a:r>
          </a:p>
          <a:p>
            <a:pPr marL="514350" indent="-514350">
              <a:buAutoNum type="arabicParenR"/>
            </a:pPr>
            <a:r>
              <a:rPr lang="en-US" sz="2000" dirty="0"/>
              <a:t>Hardware tools for accessing </a:t>
            </a:r>
            <a:r>
              <a:rPr lang="en-US" sz="2000" dirty="0" smtClean="0"/>
              <a:t>interfaces</a:t>
            </a:r>
          </a:p>
          <a:p>
            <a:pPr marL="514350" indent="-514350">
              <a:buAutoNum type="arabicParenR"/>
            </a:pPr>
            <a:r>
              <a:rPr lang="en-US" sz="2000" dirty="0"/>
              <a:t>Wiring up to to the </a:t>
            </a:r>
            <a:r>
              <a:rPr lang="en-US" sz="2000" dirty="0" smtClean="0"/>
              <a:t>board</a:t>
            </a:r>
          </a:p>
          <a:p>
            <a:pPr marL="514350" indent="-514350">
              <a:buAutoNum type="arabicParenR"/>
            </a:pPr>
            <a:r>
              <a:rPr lang="en-US" sz="2000" dirty="0"/>
              <a:t>Device </a:t>
            </a:r>
            <a:r>
              <a:rPr lang="en-US" sz="2000" dirty="0" smtClean="0"/>
              <a:t>Interrogation</a:t>
            </a:r>
          </a:p>
          <a:p>
            <a:pPr marL="514350" indent="-514350">
              <a:buAutoNum type="arabicParenR"/>
            </a:pPr>
            <a:r>
              <a:rPr lang="en-US" sz="2000" dirty="0"/>
              <a:t>Firmware Reverse </a:t>
            </a:r>
            <a:r>
              <a:rPr lang="en-US" sz="2000" dirty="0" smtClean="0"/>
              <a:t>Engineering</a:t>
            </a:r>
          </a:p>
          <a:p>
            <a:pPr marL="514350" indent="-514350">
              <a:buAutoNum type="arabicParenR"/>
            </a:pPr>
            <a:r>
              <a:rPr lang="en-US" sz="2000" dirty="0"/>
              <a:t>Vulnerability Research / Exploitation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662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Void Some Warranties</a:t>
            </a:r>
            <a:endParaRPr lang="en-US" dirty="0"/>
          </a:p>
        </p:txBody>
      </p:sp>
      <p:pic>
        <p:nvPicPr>
          <p:cNvPr id="6" name="Picture 5" descr="IMG_10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1511300"/>
            <a:ext cx="3600450" cy="2400300"/>
          </a:xfrm>
          <a:prstGeom prst="rect">
            <a:avLst/>
          </a:prstGeom>
        </p:spPr>
      </p:pic>
      <p:pic>
        <p:nvPicPr>
          <p:cNvPr id="7" name="Picture 6" descr="IMG_109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3359151"/>
            <a:ext cx="3752850" cy="2501900"/>
          </a:xfrm>
          <a:prstGeom prst="rect">
            <a:avLst/>
          </a:prstGeom>
        </p:spPr>
      </p:pic>
      <p:pic>
        <p:nvPicPr>
          <p:cNvPr id="10" name="Picture 9" descr="IMG_126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511299"/>
            <a:ext cx="4146550" cy="2764367"/>
          </a:xfrm>
          <a:prstGeom prst="rect">
            <a:avLst/>
          </a:prstGeom>
        </p:spPr>
      </p:pic>
      <p:pic>
        <p:nvPicPr>
          <p:cNvPr id="11" name="Picture 10" descr="IMG_034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3278717"/>
            <a:ext cx="3443112" cy="25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About ISE</a:t>
            </a: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914399" y="2153372"/>
            <a:ext cx="44958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</a:pPr>
            <a:r>
              <a:rPr lang="en-US" sz="2400" b="1" u="sng" dirty="0" smtClean="0">
                <a:solidFill>
                  <a:srgbClr val="595959"/>
                </a:solidFill>
                <a:latin typeface="ITCFranklinGothic LT Book" panose="02000503050000020004" pitchFamily="2" charset="0"/>
                <a:ea typeface="MS PGothic" panose="020B0600070205080204" pitchFamily="34" charset="-128"/>
              </a:rPr>
              <a:t>Analysts</a:t>
            </a:r>
            <a:endParaRPr lang="en-US" sz="2400" b="1" u="sng" dirty="0">
              <a:solidFill>
                <a:srgbClr val="595959"/>
              </a:solidFill>
              <a:latin typeface="ITCFranklinGothic LT Book" panose="02000503050000020004" pitchFamily="2" charset="0"/>
              <a:ea typeface="MS PGothic" panose="020B0600070205080204" pitchFamily="34" charset="-128"/>
            </a:endParaRPr>
          </a:p>
        </p:txBody>
      </p:sp>
      <p:sp>
        <p:nvSpPr>
          <p:cNvPr id="19463" name="Rectangle 14"/>
          <p:cNvSpPr>
            <a:spLocks noChangeArrowheads="1"/>
          </p:cNvSpPr>
          <p:nvPr/>
        </p:nvSpPr>
        <p:spPr bwMode="auto">
          <a:xfrm>
            <a:off x="879764" y="1651056"/>
            <a:ext cx="2941606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+mj-lt"/>
                <a:ea typeface="MS PGothic" panose="020B0600070205080204" pitchFamily="34" charset="-128"/>
              </a:rPr>
              <a:t>White box</a:t>
            </a:r>
          </a:p>
          <a:p>
            <a:pPr eaLnBrk="0" hangingPunct="0">
              <a:spcBef>
                <a:spcPct val="20000"/>
              </a:spcBef>
              <a:buFontTx/>
              <a:buChar char="•"/>
            </a:pPr>
            <a:endParaRPr lang="en-US" sz="3200" dirty="0">
              <a:solidFill>
                <a:srgbClr val="015888"/>
              </a:solidFill>
              <a:ea typeface="MS PGothic" panose="020B0600070205080204" pitchFamily="34" charset="-128"/>
            </a:endParaRPr>
          </a:p>
        </p:txBody>
      </p:sp>
      <p:sp>
        <p:nvSpPr>
          <p:cNvPr id="19464" name="Rectangle 15"/>
          <p:cNvSpPr>
            <a:spLocks noChangeArrowheads="1"/>
          </p:cNvSpPr>
          <p:nvPr/>
        </p:nvSpPr>
        <p:spPr bwMode="auto">
          <a:xfrm>
            <a:off x="914401" y="1305747"/>
            <a:ext cx="25908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</a:pPr>
            <a:r>
              <a:rPr lang="en-US" sz="2400" b="1" u="sng" dirty="0" smtClean="0">
                <a:solidFill>
                  <a:srgbClr val="595959"/>
                </a:solidFill>
                <a:latin typeface="ITCFranklinGothic LT Book" panose="02000503050000020004" pitchFamily="2" charset="0"/>
                <a:ea typeface="MS PGothic" panose="020B0600070205080204" pitchFamily="34" charset="-128"/>
              </a:rPr>
              <a:t>Perspective</a:t>
            </a:r>
            <a:endParaRPr lang="en-US" sz="2400" b="1" u="sng" dirty="0">
              <a:solidFill>
                <a:srgbClr val="595959"/>
              </a:solidFill>
              <a:latin typeface="ITCFranklinGothic LT Book" panose="02000503050000020004" pitchFamily="2" charset="0"/>
              <a:ea typeface="MS PGothic" panose="020B0600070205080204" pitchFamily="34" charset="-128"/>
            </a:endParaRPr>
          </a:p>
        </p:txBody>
      </p:sp>
      <p:sp>
        <p:nvSpPr>
          <p:cNvPr id="19465" name="Rectangle 17"/>
          <p:cNvSpPr>
            <a:spLocks noChangeArrowheads="1"/>
          </p:cNvSpPr>
          <p:nvPr/>
        </p:nvSpPr>
        <p:spPr bwMode="auto">
          <a:xfrm>
            <a:off x="901120" y="2552122"/>
            <a:ext cx="79375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+mj-lt"/>
                <a:ea typeface="MS PGothic" panose="020B0600070205080204" pitchFamily="34" charset="-128"/>
              </a:rPr>
              <a:t>Hackers; Cryptographers; RE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14402" y="4189467"/>
            <a:ext cx="449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</a:pPr>
            <a:endParaRPr lang="en-US" sz="3200" dirty="0">
              <a:solidFill>
                <a:srgbClr val="015888"/>
              </a:solidFill>
              <a:ea typeface="MS PGothic" panose="020B0600070205080204" pitchFamily="34" charset="-128"/>
            </a:endParaRPr>
          </a:p>
        </p:txBody>
      </p:sp>
      <p:pic>
        <p:nvPicPr>
          <p:cNvPr id="16" name="Picture 15" descr="derbycon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66" y="4216855"/>
            <a:ext cx="2293128" cy="375388"/>
          </a:xfrm>
          <a:prstGeom prst="rect">
            <a:avLst/>
          </a:prstGeom>
        </p:spPr>
      </p:pic>
      <p:pic>
        <p:nvPicPr>
          <p:cNvPr id="17" name="Picture 16" descr="bsidesd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79" y="4810467"/>
            <a:ext cx="2475291" cy="1058795"/>
          </a:xfrm>
          <a:prstGeom prst="rect">
            <a:avLst/>
          </a:prstGeom>
        </p:spPr>
      </p:pic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914399" y="4008324"/>
            <a:ext cx="44958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</a:pPr>
            <a:r>
              <a:rPr lang="en-US" sz="2400" b="1" u="sng" dirty="0" smtClean="0">
                <a:solidFill>
                  <a:srgbClr val="595959"/>
                </a:solidFill>
                <a:latin typeface="ITCFranklinGothic LT Book" panose="02000503050000020004" pitchFamily="2" charset="0"/>
                <a:ea typeface="MS PGothic" panose="020B0600070205080204" pitchFamily="34" charset="-128"/>
              </a:rPr>
              <a:t>Research</a:t>
            </a:r>
            <a:endParaRPr lang="en-US" sz="2400" b="1" u="sng" dirty="0">
              <a:solidFill>
                <a:srgbClr val="595959"/>
              </a:solidFill>
              <a:latin typeface="ITCFranklinGothic LT Book" panose="02000503050000020004" pitchFamily="2" charset="0"/>
              <a:ea typeface="MS PGothic" panose="020B0600070205080204" pitchFamily="34" charset="-128"/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899163" y="4392499"/>
            <a:ext cx="79375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+mj-lt"/>
                <a:ea typeface="MS PGothic" panose="020B0600070205080204" pitchFamily="34" charset="-128"/>
              </a:rPr>
              <a:t>Routers; NAS; Healthcare</a:t>
            </a:r>
            <a:endParaRPr lang="en-US" sz="2400" dirty="0">
              <a:solidFill>
                <a:srgbClr val="595959"/>
              </a:solidFill>
              <a:latin typeface="+mj-lt"/>
              <a:ea typeface="MS PGothic" panose="020B0600070205080204" pitchFamily="34" charset="-128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914402" y="4925899"/>
            <a:ext cx="44958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</a:pPr>
            <a:r>
              <a:rPr lang="en-US" sz="2400" b="1" u="sng" dirty="0" smtClean="0">
                <a:solidFill>
                  <a:srgbClr val="595959"/>
                </a:solidFill>
                <a:latin typeface="ITCFranklinGothic LT Book" panose="02000503050000020004" pitchFamily="2" charset="0"/>
                <a:ea typeface="MS PGothic" panose="020B0600070205080204" pitchFamily="34" charset="-128"/>
              </a:rPr>
              <a:t>Customers</a:t>
            </a:r>
            <a:endParaRPr lang="en-US" sz="2400" b="1" u="sng" dirty="0">
              <a:solidFill>
                <a:srgbClr val="595959"/>
              </a:solidFill>
              <a:latin typeface="ITCFranklinGothic LT Book" panose="02000503050000020004" pitchFamily="2" charset="0"/>
              <a:ea typeface="MS PGothic" panose="020B0600070205080204" pitchFamily="34" charset="-128"/>
            </a:endParaRPr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899163" y="5335862"/>
            <a:ext cx="79375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+mj-lt"/>
                <a:ea typeface="MS PGothic" panose="020B0600070205080204" pitchFamily="34" charset="-128"/>
              </a:rPr>
              <a:t>Companies with high value assets</a:t>
            </a:r>
          </a:p>
        </p:txBody>
      </p:sp>
      <p:pic>
        <p:nvPicPr>
          <p:cNvPr id="23" name="Picture 22" descr="BlackHat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36" y="1816827"/>
            <a:ext cx="2183358" cy="720720"/>
          </a:xfrm>
          <a:prstGeom prst="rect">
            <a:avLst/>
          </a:prstGeom>
        </p:spPr>
      </p:pic>
      <p:pic>
        <p:nvPicPr>
          <p:cNvPr id="24" name="Picture 23" descr="RSA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536" y="2943036"/>
            <a:ext cx="2375900" cy="334574"/>
          </a:xfrm>
          <a:prstGeom prst="rect">
            <a:avLst/>
          </a:prstGeom>
        </p:spPr>
      </p:pic>
      <p:pic>
        <p:nvPicPr>
          <p:cNvPr id="25" name="Picture 24" descr="DEFCON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536" y="3521104"/>
            <a:ext cx="2375900" cy="486630"/>
          </a:xfrm>
          <a:prstGeom prst="rect">
            <a:avLst/>
          </a:prstGeom>
        </p:spPr>
      </p:pic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950269" y="3085522"/>
            <a:ext cx="44958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</a:pPr>
            <a:r>
              <a:rPr lang="en-US" sz="2400" b="1" u="sng" dirty="0" smtClean="0">
                <a:solidFill>
                  <a:srgbClr val="595959"/>
                </a:solidFill>
                <a:latin typeface="ITCFranklinGothic LT Book" panose="02000503050000020004" pitchFamily="2" charset="0"/>
                <a:ea typeface="MS PGothic" panose="020B0600070205080204" pitchFamily="34" charset="-128"/>
              </a:rPr>
              <a:t>Exploits</a:t>
            </a:r>
            <a:endParaRPr lang="en-US" sz="2400" b="1" u="sng" dirty="0">
              <a:solidFill>
                <a:srgbClr val="595959"/>
              </a:solidFill>
              <a:latin typeface="ITCFranklinGothic LT Book" panose="02000503050000020004" pitchFamily="2" charset="0"/>
              <a:ea typeface="MS PGothic" panose="020B0600070205080204" pitchFamily="34" charset="-128"/>
            </a:endParaRP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901120" y="3521104"/>
            <a:ext cx="79375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+mj-lt"/>
                <a:ea typeface="MS PGothic" panose="020B0600070205080204" pitchFamily="34" charset="-128"/>
              </a:rPr>
              <a:t>iPhone</a:t>
            </a:r>
            <a:r>
              <a:rPr lang="en-US" sz="2400" dirty="0" smtClean="0">
                <a:solidFill>
                  <a:srgbClr val="595959"/>
                </a:solidFill>
                <a:latin typeface="+mj-lt"/>
                <a:ea typeface="MS PGothic" panose="020B0600070205080204" pitchFamily="34" charset="-128"/>
              </a:rPr>
              <a:t>; Android; Ford; Exxon; Diebold</a:t>
            </a:r>
            <a:endParaRPr lang="en-US" sz="2400" dirty="0">
              <a:solidFill>
                <a:srgbClr val="595959"/>
              </a:solidFill>
              <a:latin typeface="+mj-lt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87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Datasheets are your friend!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Screen Shot 2015-08-08 at 8.44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19" y="2197100"/>
            <a:ext cx="4236081" cy="3187700"/>
          </a:xfrm>
          <a:prstGeom prst="rect">
            <a:avLst/>
          </a:prstGeom>
        </p:spPr>
      </p:pic>
      <p:pic>
        <p:nvPicPr>
          <p:cNvPr id="9" name="Picture 8" descr="Screen Shot 2015-08-08 at 8.44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219" y="2857500"/>
            <a:ext cx="2921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HW Interfaces</a:t>
            </a:r>
            <a:endParaRPr lang="en-US" dirty="0"/>
          </a:p>
        </p:txBody>
      </p:sp>
      <p:pic>
        <p:nvPicPr>
          <p:cNvPr id="5" name="Content Placeholder 4" descr="IMG_091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762000" y="1549401"/>
            <a:ext cx="7721600" cy="4246582"/>
          </a:xfrm>
        </p:spPr>
      </p:pic>
    </p:spTree>
    <p:extLst>
      <p:ext uri="{BB962C8B-B14F-4D97-AF65-F5344CB8AC3E}">
        <p14:creationId xmlns:p14="http://schemas.microsoft.com/office/powerpoint/2010/main" val="65370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127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279400"/>
            <a:ext cx="843915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IMG_12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563564"/>
            <a:ext cx="834390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3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G_12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8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Pinout</a:t>
            </a:r>
            <a:r>
              <a:rPr lang="en-US" dirty="0" smtClean="0"/>
              <a:t> Reversing</a:t>
            </a:r>
            <a:endParaRPr lang="en-US" dirty="0"/>
          </a:p>
        </p:txBody>
      </p:sp>
      <p:pic>
        <p:nvPicPr>
          <p:cNvPr id="5" name="Content Placeholder 4" descr="IMG_0894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900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ISE Confidential - not for distribution</a:t>
            </a:r>
            <a:endParaRPr lang="en-US"/>
          </a:p>
        </p:txBody>
      </p:sp>
      <p:pic>
        <p:nvPicPr>
          <p:cNvPr id="5" name="Picture 4" descr="IMG_09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G_09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"/>
            <a:ext cx="8509000" cy="567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VCC Pin – Steady Voltage (Also chirps)</a:t>
            </a:r>
          </a:p>
          <a:p>
            <a:r>
              <a:rPr lang="en-US" dirty="0" smtClean="0"/>
              <a:t>GND Pin – Metal Piece &amp; Pin</a:t>
            </a:r>
          </a:p>
          <a:p>
            <a:r>
              <a:rPr lang="en-US" dirty="0" err="1" smtClean="0"/>
              <a:t>Tx</a:t>
            </a:r>
            <a:r>
              <a:rPr lang="en-US" dirty="0" smtClean="0"/>
              <a:t> Pin – Fluctuation upon boot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Baudrate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3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 to Root Shells</a:t>
            </a:r>
            <a:endParaRPr lang="en-US" dirty="0"/>
          </a:p>
        </p:txBody>
      </p:sp>
      <p:pic>
        <p:nvPicPr>
          <p:cNvPr id="5" name="Picture 4" descr="IMG_05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20" y="1417639"/>
            <a:ext cx="5259979" cy="3941761"/>
          </a:xfrm>
          <a:prstGeom prst="rect">
            <a:avLst/>
          </a:prstGeom>
        </p:spPr>
      </p:pic>
      <p:pic>
        <p:nvPicPr>
          <p:cNvPr id="6" name="Picture 5" descr="IMG_03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0039"/>
            <a:ext cx="4233334" cy="3175000"/>
          </a:xfrm>
          <a:prstGeom prst="rect">
            <a:avLst/>
          </a:prstGeom>
        </p:spPr>
      </p:pic>
      <p:pic>
        <p:nvPicPr>
          <p:cNvPr id="7" name="Picture 6" descr="IMG_036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828800"/>
            <a:ext cx="5418667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0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Chase Schultz</a:t>
            </a:r>
          </a:p>
          <a:p>
            <a:r>
              <a:rPr lang="en-US" dirty="0" smtClean="0"/>
              <a:t>Senior Security Consultant </a:t>
            </a:r>
          </a:p>
          <a:p>
            <a:r>
              <a:rPr lang="en-US" dirty="0" smtClean="0"/>
              <a:t>Independent Security Evaluators</a:t>
            </a:r>
          </a:p>
          <a:p>
            <a:r>
              <a:rPr lang="en-US" dirty="0" smtClean="0"/>
              <a:t>Twitter – </a:t>
            </a:r>
            <a:r>
              <a:rPr lang="en-US" dirty="0" smtClean="0"/>
              <a:t>@f47h3r_b0</a:t>
            </a:r>
            <a:endParaRPr lang="en-US" dirty="0" smtClean="0"/>
          </a:p>
          <a:p>
            <a:r>
              <a:rPr lang="en-US" dirty="0" smtClean="0"/>
              <a:t>Interests:</a:t>
            </a:r>
          </a:p>
          <a:p>
            <a:pPr lvl="1"/>
            <a:r>
              <a:rPr lang="en-US" dirty="0" smtClean="0"/>
              <a:t>Reverse Engineering, </a:t>
            </a:r>
            <a:r>
              <a:rPr lang="en-US" dirty="0" smtClean="0"/>
              <a:t>Hardware</a:t>
            </a:r>
            <a:r>
              <a:rPr lang="en-US" dirty="0" smtClean="0"/>
              <a:t>, </a:t>
            </a:r>
            <a:r>
              <a:rPr lang="en-US" dirty="0" smtClean="0"/>
              <a:t>SDR, Fuzzing, Embedded Systems, Python &amp; </a:t>
            </a:r>
            <a:r>
              <a:rPr lang="en-US" dirty="0" smtClean="0"/>
              <a:t>Go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222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ISE Confidential - not for distribution</a:t>
            </a:r>
            <a:endParaRPr lang="en-US"/>
          </a:p>
        </p:txBody>
      </p:sp>
      <p:pic>
        <p:nvPicPr>
          <p:cNvPr id="5" name="Picture 4" descr="IMG_05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6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ISE Confidential - not for distribution</a:t>
            </a:r>
            <a:endParaRPr lang="en-US"/>
          </a:p>
        </p:txBody>
      </p:sp>
      <p:pic>
        <p:nvPicPr>
          <p:cNvPr id="6" name="Picture 5" descr="Screen Shot 2015-08-09 at 7.23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5700"/>
            <a:ext cx="8102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0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JTAG </a:t>
            </a:r>
            <a:r>
              <a:rPr lang="en-US" dirty="0" smtClean="0"/>
              <a:t>– Joint Test Action Group</a:t>
            </a:r>
          </a:p>
          <a:p>
            <a:pPr lvl="1"/>
            <a:r>
              <a:rPr lang="en-US" dirty="0" smtClean="0"/>
              <a:t>Finding </a:t>
            </a:r>
            <a:r>
              <a:rPr lang="en-US" dirty="0"/>
              <a:t>TDI (Test Data In), TDO (Test Data Out), TCK (Test Clock), TMS (Test Mode Select), TRST (Test Reset) optional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Hardware Debugging via </a:t>
            </a:r>
            <a:r>
              <a:rPr lang="en-US" dirty="0" err="1" smtClean="0"/>
              <a:t>OpenOCD</a:t>
            </a:r>
            <a:r>
              <a:rPr lang="en-US" dirty="0" smtClean="0"/>
              <a:t> / GDB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Jtagulator</a:t>
            </a:r>
            <a:r>
              <a:rPr lang="en-US" dirty="0" smtClean="0"/>
              <a:t> is awesome for brute-forcing </a:t>
            </a:r>
            <a:r>
              <a:rPr lang="en-US" dirty="0" err="1" smtClean="0"/>
              <a:t>pinout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ISE Confidential - not for distribution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2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Dumping Flash w/ </a:t>
            </a:r>
            <a:r>
              <a:rPr lang="en-US" dirty="0" err="1" smtClean="0"/>
              <a:t>Flashrom</a:t>
            </a:r>
            <a:endParaRPr lang="en-US" dirty="0"/>
          </a:p>
        </p:txBody>
      </p:sp>
      <p:pic>
        <p:nvPicPr>
          <p:cNvPr id="4" name="Content Placeholder 3" descr="IMG_124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606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124700" cy="4525963"/>
          </a:xfrm>
        </p:spPr>
        <p:txBody>
          <a:bodyPr/>
          <a:lstStyle/>
          <a:p>
            <a:r>
              <a:rPr lang="en-US" dirty="0" smtClean="0"/>
              <a:t>Trainings:</a:t>
            </a:r>
          </a:p>
          <a:p>
            <a:pPr lvl="1"/>
            <a:r>
              <a:rPr lang="en-US" dirty="0" err="1" smtClean="0"/>
              <a:t>SexVia</a:t>
            </a:r>
            <a:r>
              <a:rPr lang="en-US" dirty="0" err="1" smtClean="0"/>
              <a:t>Hex.com</a:t>
            </a:r>
            <a:r>
              <a:rPr lang="en-US" dirty="0" smtClean="0"/>
              <a:t> – Software Exploitation Via Hardware Exploitation - </a:t>
            </a:r>
            <a:r>
              <a:rPr lang="en-US" dirty="0" err="1" smtClean="0"/>
              <a:t>Xipiter</a:t>
            </a:r>
            <a:endParaRPr lang="en-US" dirty="0" smtClean="0"/>
          </a:p>
          <a:p>
            <a:pPr lvl="1"/>
            <a:r>
              <a:rPr lang="en-US" dirty="0" smtClean="0"/>
              <a:t>Hands on Hardware Hacking – Joe Grand</a:t>
            </a:r>
          </a:p>
          <a:p>
            <a:r>
              <a:rPr lang="en-US" dirty="0" smtClean="0"/>
              <a:t>Blogs</a:t>
            </a:r>
          </a:p>
          <a:p>
            <a:pPr lvl="1"/>
            <a:r>
              <a:rPr lang="en-US" dirty="0">
                <a:hlinkClick r:id="rId3"/>
              </a:rPr>
              <a:t>http://www.devttys0.com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dontstuffbeansupyournose.com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IMG_040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48" y="1417639"/>
            <a:ext cx="1568452" cy="11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5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ON!!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If </a:t>
            </a:r>
            <a:r>
              <a:rPr lang="en-US" dirty="0" smtClean="0">
                <a:solidFill>
                  <a:schemeClr val="tx2"/>
                </a:solidFill>
              </a:rPr>
              <a:t>anyone would like to try wiring up a </a:t>
            </a:r>
            <a:r>
              <a:rPr lang="en-US" dirty="0" err="1" smtClean="0">
                <a:solidFill>
                  <a:schemeClr val="tx2"/>
                </a:solidFill>
              </a:rPr>
              <a:t>shikra</a:t>
            </a:r>
            <a:r>
              <a:rPr lang="en-US" dirty="0" smtClean="0">
                <a:solidFill>
                  <a:schemeClr val="tx2"/>
                </a:solidFill>
              </a:rPr>
              <a:t> to a UART interface and playing around with a device.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Presoldered</a:t>
            </a:r>
            <a:r>
              <a:rPr lang="en-US" dirty="0" smtClean="0">
                <a:solidFill>
                  <a:schemeClr val="tx2"/>
                </a:solidFill>
              </a:rPr>
              <a:t> SOHO Routers &amp; Home Automation Hubs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8-09 at 8.07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98955"/>
            <a:ext cx="8394700" cy="594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6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</a:t>
            </a:r>
            <a:r>
              <a:rPr lang="en-US" dirty="0" err="1" smtClean="0"/>
              <a:t>Shikra</a:t>
            </a:r>
            <a:r>
              <a:rPr lang="en-US" dirty="0" smtClean="0"/>
              <a:t> via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creen /</a:t>
            </a:r>
            <a:r>
              <a:rPr lang="en-US" dirty="0" err="1"/>
              <a:t>dev</a:t>
            </a:r>
            <a:r>
              <a:rPr lang="en-US" dirty="0"/>
              <a:t>/cu.usbserial-</a:t>
            </a:r>
            <a:r>
              <a:rPr lang="en-US" dirty="0" smtClean="0"/>
              <a:t>145 115200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^			^								^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 smtClean="0"/>
              <a:t>cmd</a:t>
            </a:r>
            <a:r>
              <a:rPr lang="en-US" dirty="0" smtClean="0"/>
              <a:t>		device name			</a:t>
            </a:r>
            <a:r>
              <a:rPr lang="en-US" dirty="0" err="1" smtClean="0"/>
              <a:t>baudrate</a:t>
            </a:r>
            <a:r>
              <a:rPr lang="en-US" dirty="0" smtClean="0"/>
              <a:t>					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ISE Confidential - not for distribution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1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yourself as a security researcher. </a:t>
            </a:r>
          </a:p>
          <a:p>
            <a:endParaRPr lang="en-US" dirty="0"/>
          </a:p>
          <a:p>
            <a:r>
              <a:rPr lang="en-US" dirty="0" smtClean="0"/>
              <a:t>Initial access for further research.</a:t>
            </a:r>
          </a:p>
          <a:p>
            <a:endParaRPr lang="en-US" dirty="0"/>
          </a:p>
          <a:p>
            <a:r>
              <a:rPr lang="en-US" dirty="0" smtClean="0"/>
              <a:t>You can do it too! Its fun!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ISE Confidential - not for distribution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43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 CON </a:t>
            </a:r>
            <a:r>
              <a:rPr lang="en-US" dirty="0" smtClean="0"/>
              <a:t>/ </a:t>
            </a:r>
            <a:r>
              <a:rPr lang="en-US" dirty="0" smtClean="0"/>
              <a:t>@</a:t>
            </a:r>
            <a:r>
              <a:rPr lang="en-US" dirty="0" err="1" smtClean="0"/>
              <a:t>IoTVillage</a:t>
            </a:r>
            <a:r>
              <a:rPr lang="en-US" dirty="0" smtClean="0"/>
              <a:t> </a:t>
            </a:r>
            <a:r>
              <a:rPr lang="en-US" dirty="0" smtClean="0"/>
              <a:t>/ You!</a:t>
            </a:r>
          </a:p>
          <a:p>
            <a:r>
              <a:rPr lang="en-US" dirty="0" smtClean="0"/>
              <a:t>Contact </a:t>
            </a:r>
            <a:r>
              <a:rPr lang="en-US" dirty="0" smtClean="0"/>
              <a:t>ISE -- </a:t>
            </a:r>
            <a:r>
              <a:rPr lang="en-US" sz="2800" dirty="0">
                <a:hlinkClick r:id="rId2"/>
              </a:rPr>
              <a:t>https://securityevaluators.com/</a:t>
            </a:r>
            <a:endParaRPr lang="en-US" sz="2800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 </a:t>
            </a:r>
            <a:r>
              <a:rPr lang="en-US" dirty="0">
                <a:sym typeface="Wingdings"/>
              </a:rPr>
              <a:t> </a:t>
            </a:r>
            <a:r>
              <a:rPr lang="en-US" sz="2100" dirty="0" smtClean="0">
                <a:sym typeface="Wingdings"/>
                <a:hlinkClick r:id="rId3"/>
              </a:rPr>
              <a:t>https://github.com/f47h3r/firmware_collection</a:t>
            </a:r>
            <a:endParaRPr lang="en-US" sz="21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 </a:t>
            </a:r>
            <a:r>
              <a:rPr lang="en-US" dirty="0" smtClean="0">
                <a:sym typeface="Wingdings"/>
              </a:rPr>
              <a:t>  @</a:t>
            </a:r>
            <a:r>
              <a:rPr lang="en-US" dirty="0" smtClean="0"/>
              <a:t>f47h3r_b0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50" y="5035550"/>
            <a:ext cx="895685" cy="72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50" y="3803650"/>
            <a:ext cx="844550" cy="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sz="2400" dirty="0" smtClean="0"/>
              <a:t>Importance </a:t>
            </a:r>
            <a:r>
              <a:rPr lang="en-US" sz="2400" dirty="0" smtClean="0"/>
              <a:t>of Hardware </a:t>
            </a:r>
            <a:r>
              <a:rPr lang="en-US" sz="2400" dirty="0" smtClean="0"/>
              <a:t>Hacking &amp; </a:t>
            </a:r>
            <a:r>
              <a:rPr lang="en-US" sz="2400" dirty="0" err="1" smtClean="0"/>
              <a:t>IoT</a:t>
            </a:r>
            <a:r>
              <a:rPr lang="en-US" sz="2400" dirty="0" smtClean="0"/>
              <a:t> </a:t>
            </a:r>
            <a:r>
              <a:rPr lang="en-US" sz="2400" dirty="0"/>
              <a:t>R</a:t>
            </a:r>
            <a:r>
              <a:rPr lang="en-US" sz="2400" dirty="0" smtClean="0"/>
              <a:t>esearch</a:t>
            </a:r>
            <a:endParaRPr lang="en-US" sz="2400" dirty="0" smtClean="0"/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/>
              <a:t>Scope of </a:t>
            </a:r>
            <a:r>
              <a:rPr lang="en-US" sz="2400" dirty="0" smtClean="0"/>
              <a:t>Workshop</a:t>
            </a:r>
            <a:endParaRPr lang="en-US" sz="2400" dirty="0" smtClean="0"/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/>
              <a:t>Hardware Hacking Background</a:t>
            </a:r>
            <a:endParaRPr lang="en-US" sz="2400" dirty="0" smtClean="0"/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/>
              <a:t>Tools of the Trade</a:t>
            </a:r>
            <a:endParaRPr lang="en-US" sz="2400" dirty="0" smtClean="0"/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/>
              <a:t>Methodology</a:t>
            </a:r>
            <a:endParaRPr lang="en-US" sz="2400" dirty="0" smtClean="0"/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/>
              <a:t>Examples</a:t>
            </a:r>
            <a:endParaRPr lang="en-US" sz="2400" dirty="0"/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/>
              <a:t>Photo Journal</a:t>
            </a:r>
            <a:endParaRPr lang="en-US" sz="2400" dirty="0" smtClean="0"/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/>
              <a:t>Hands On!!</a:t>
            </a:r>
            <a:endParaRPr lang="en-US" sz="2400" dirty="0" smtClean="0"/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/>
              <a:t>Resources / Further Reading</a:t>
            </a:r>
            <a:endParaRPr lang="en-US" sz="2400" dirty="0" smtClean="0"/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/>
              <a:t>Open it up to attendee’s. What do you want to see?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8514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Involved</a:t>
            </a:r>
          </a:p>
        </p:txBody>
      </p:sp>
      <p:pic>
        <p:nvPicPr>
          <p:cNvPr id="8" name="Picture 7" descr="Now Hir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846" y="2605673"/>
            <a:ext cx="1887954" cy="1887954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877" r="-74"/>
          <a:stretch/>
        </p:blipFill>
        <p:spPr>
          <a:xfrm>
            <a:off x="2946399" y="2605673"/>
            <a:ext cx="3467101" cy="1887954"/>
          </a:xfrm>
        </p:spPr>
      </p:pic>
      <p:pic>
        <p:nvPicPr>
          <p:cNvPr id="6" name="Picture 5" descr="markThumbnail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605673"/>
            <a:ext cx="1765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6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0" y="2603500"/>
            <a:ext cx="9144000" cy="1143000"/>
          </a:xfrm>
        </p:spPr>
        <p:txBody>
          <a:bodyPr/>
          <a:lstStyle/>
          <a:p>
            <a:r>
              <a:rPr lang="en-US" sz="3600" b="1" dirty="0" smtClean="0"/>
              <a:t>Why is this important?</a:t>
            </a:r>
          </a:p>
        </p:txBody>
      </p:sp>
      <p:sp>
        <p:nvSpPr>
          <p:cNvPr id="16387" name="Rectangle 3"/>
          <p:cNvSpPr txBox="1">
            <a:spLocks noChangeArrowheads="1"/>
          </p:cNvSpPr>
          <p:nvPr/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15888"/>
              </a:solidFill>
              <a:latin typeface="ITCFranklinGothic LT Book" panose="02000503050000020004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Journey of </a:t>
            </a:r>
            <a:r>
              <a:rPr lang="en-US" dirty="0" err="1" smtClean="0"/>
              <a:t>Pwnage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5405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baseline="0" dirty="0" smtClean="0"/>
              <a:t>Started getting interested in Hardware</a:t>
            </a:r>
            <a:r>
              <a:rPr lang="en-US" dirty="0" smtClean="0"/>
              <a:t> Hacking &amp; </a:t>
            </a:r>
            <a:r>
              <a:rPr lang="en-US" dirty="0" err="1" smtClean="0"/>
              <a:t>IoT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Software guy goes to school 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Great way to get access and leverage for further research.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804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IoT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061200" cy="4525963"/>
          </a:xfrm>
        </p:spPr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is a buzzword (duh) … </a:t>
            </a:r>
            <a:endParaRPr lang="en-US" dirty="0" smtClean="0"/>
          </a:p>
          <a:p>
            <a:pPr lvl="1"/>
            <a:r>
              <a:rPr lang="en-US" dirty="0" smtClean="0"/>
              <a:t>Lots of embedded devices doing all the things …</a:t>
            </a:r>
            <a:endParaRPr lang="en-US" dirty="0" smtClean="0"/>
          </a:p>
          <a:p>
            <a:pPr lvl="1"/>
            <a:r>
              <a:rPr lang="en-US" dirty="0" smtClean="0"/>
              <a:t>Smart Homes</a:t>
            </a:r>
            <a:endParaRPr lang="en-US" dirty="0" smtClean="0"/>
          </a:p>
          <a:p>
            <a:pPr lvl="1"/>
            <a:r>
              <a:rPr lang="en-US" dirty="0" smtClean="0"/>
              <a:t>Medical Devices / Entertainment / Health Fitness / Toys / Sensors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478" y="4652964"/>
            <a:ext cx="2683121" cy="1201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1276350"/>
            <a:ext cx="1320800" cy="1320800"/>
          </a:xfrm>
          <a:prstGeom prst="rect">
            <a:avLst/>
          </a:prstGeom>
        </p:spPr>
      </p:pic>
      <p:pic>
        <p:nvPicPr>
          <p:cNvPr id="4" name="Picture 3" descr="Screen Shot 2015-08-05 at 4.46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6882"/>
            <a:ext cx="1676400" cy="873617"/>
          </a:xfrm>
          <a:prstGeom prst="rect">
            <a:avLst/>
          </a:prstGeom>
        </p:spPr>
      </p:pic>
      <p:pic>
        <p:nvPicPr>
          <p:cNvPr id="5" name="Picture 4" descr="Screen Shot 2015-08-05 at 4.48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5020472"/>
            <a:ext cx="1990478" cy="8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6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Hacking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Interfaces</a:t>
            </a:r>
            <a:endParaRPr lang="en-US" dirty="0" smtClean="0"/>
          </a:p>
          <a:p>
            <a:pPr lvl="1"/>
            <a:r>
              <a:rPr lang="en-US" dirty="0" smtClean="0"/>
              <a:t>UART (Universal Asynchronous Receive &amp; Transmit) </a:t>
            </a:r>
          </a:p>
          <a:p>
            <a:pPr lvl="1"/>
            <a:r>
              <a:rPr lang="en-US" dirty="0" smtClean="0"/>
              <a:t>JTAG (Joint Test Action Group) – HW Debug</a:t>
            </a:r>
            <a:endParaRPr lang="en-US" dirty="0" smtClean="0"/>
          </a:p>
          <a:p>
            <a:pPr lvl="1"/>
            <a:r>
              <a:rPr lang="en-US" dirty="0"/>
              <a:t>SPI </a:t>
            </a:r>
            <a:r>
              <a:rPr lang="en-US" dirty="0" smtClean="0"/>
              <a:t>(</a:t>
            </a:r>
            <a:r>
              <a:rPr lang="en-US" dirty="0"/>
              <a:t>Serial Peripheral </a:t>
            </a:r>
            <a:r>
              <a:rPr lang="en-US" dirty="0" smtClean="0"/>
              <a:t>Interface)  </a:t>
            </a:r>
            <a:endParaRPr lang="en-US" dirty="0" smtClean="0"/>
          </a:p>
          <a:p>
            <a:pPr lvl="1"/>
            <a:r>
              <a:rPr lang="en-US" dirty="0" smtClean="0"/>
              <a:t>I2C (Inter-Integrated Circuit)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46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11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3950"/>
            <a:ext cx="8864600" cy="54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42030</TotalTime>
  <Words>556</Words>
  <Application>Microsoft Macintosh PowerPoint</Application>
  <PresentationFormat>On-screen Show (4:3)</PresentationFormat>
  <Paragraphs>132</Paragraphs>
  <Slides>40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Pwning IoT via Hardware Attacks</vt:lpstr>
      <vt:lpstr>About ISE</vt:lpstr>
      <vt:lpstr>whoami</vt:lpstr>
      <vt:lpstr>Agenda</vt:lpstr>
      <vt:lpstr>Why is this important?</vt:lpstr>
      <vt:lpstr>A Journey of Pwnage</vt:lpstr>
      <vt:lpstr>IoT?</vt:lpstr>
      <vt:lpstr>Hardware Hacking</vt:lpstr>
      <vt:lpstr>PowerPoint Presentation</vt:lpstr>
      <vt:lpstr>Tools of the Trade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Attacks (Methodology)</vt:lpstr>
      <vt:lpstr>Void Some Warranties</vt:lpstr>
      <vt:lpstr>RTFM</vt:lpstr>
      <vt:lpstr>Identifying HW Interfaces</vt:lpstr>
      <vt:lpstr>PowerPoint Presentation</vt:lpstr>
      <vt:lpstr>PowerPoint Presentation</vt:lpstr>
      <vt:lpstr>PowerPoint Presentation</vt:lpstr>
      <vt:lpstr>Pinout Reversing</vt:lpstr>
      <vt:lpstr>PowerPoint Presentation</vt:lpstr>
      <vt:lpstr>PowerPoint Presentation</vt:lpstr>
      <vt:lpstr>PowerPoint Presentation</vt:lpstr>
      <vt:lpstr>UART to Root Shells</vt:lpstr>
      <vt:lpstr>PowerPoint Presentation</vt:lpstr>
      <vt:lpstr>PowerPoint Presentation</vt:lpstr>
      <vt:lpstr>PowerPoint Presentation</vt:lpstr>
      <vt:lpstr>Dumping Flash w/ Flashrom</vt:lpstr>
      <vt:lpstr>Resources to Learn</vt:lpstr>
      <vt:lpstr>HANDS ON!!</vt:lpstr>
      <vt:lpstr>PowerPoint Presentation</vt:lpstr>
      <vt:lpstr>Accessing Shikra via Screen</vt:lpstr>
      <vt:lpstr>Your Turn!</vt:lpstr>
      <vt:lpstr>Thank You!</vt:lpstr>
      <vt:lpstr>Get Involved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Sara</dc:creator>
  <cp:lastModifiedBy>Chase Schultz</cp:lastModifiedBy>
  <cp:revision>209</cp:revision>
  <dcterms:created xsi:type="dcterms:W3CDTF">2014-10-20T20:53:23Z</dcterms:created>
  <dcterms:modified xsi:type="dcterms:W3CDTF">2015-08-09T19:02:08Z</dcterms:modified>
</cp:coreProperties>
</file>